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72" r:id="rId7"/>
    <p:sldId id="273" r:id="rId8"/>
    <p:sldId id="292" r:id="rId9"/>
    <p:sldId id="269" r:id="rId10"/>
    <p:sldId id="271" r:id="rId11"/>
    <p:sldId id="274" r:id="rId12"/>
    <p:sldId id="275" r:id="rId13"/>
    <p:sldId id="276" r:id="rId14"/>
    <p:sldId id="284" r:id="rId15"/>
    <p:sldId id="281" r:id="rId16"/>
    <p:sldId id="283" r:id="rId17"/>
    <p:sldId id="278" r:id="rId18"/>
    <p:sldId id="279" r:id="rId19"/>
    <p:sldId id="286" r:id="rId20"/>
    <p:sldId id="280" r:id="rId21"/>
    <p:sldId id="282" r:id="rId22"/>
    <p:sldId id="287" r:id="rId23"/>
    <p:sldId id="289" r:id="rId24"/>
    <p:sldId id="288" r:id="rId25"/>
    <p:sldId id="293" r:id="rId26"/>
    <p:sldId id="262" r:id="rId27"/>
    <p:sldId id="267" r:id="rId28"/>
    <p:sldId id="291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is combine</a:t>
            </a:r>
            <a:r>
              <a:rPr lang="en-US" baseline="0" dirty="0" smtClean="0"/>
              <a:t> machine learning with brain computer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8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 channel electrode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effectLst/>
                <a:latin typeface="+mj-lt"/>
                <a:ea typeface="+mj-ea"/>
                <a:cs typeface="+mj-cs"/>
                <a:sym typeface="Calibri"/>
              </a:rPr>
              <a:t>Raw EEG data on a plot without any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2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i.e.6no. they did not provide adequate information to study the rhythmic content from the channel.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9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3205096" y="732941"/>
            <a:ext cx="754060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r"/>
            <a:r>
              <a:rPr lang="en-US" sz="4000" dirty="0" smtClean="0"/>
              <a:t>Electroencephalogram Assessment </a:t>
            </a:r>
          </a:p>
          <a:p>
            <a:pPr algn="r"/>
            <a:r>
              <a:rPr lang="en-US" sz="4000" dirty="0" smtClean="0"/>
              <a:t>System</a:t>
            </a:r>
            <a:endParaRPr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3" t="6110" r="37626" b="53638"/>
          <a:stretch/>
        </p:blipFill>
        <p:spPr>
          <a:xfrm>
            <a:off x="7522794" y="2671933"/>
            <a:ext cx="3321385" cy="34542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/>
          <p:cNvGrpSpPr/>
          <p:nvPr/>
        </p:nvGrpSpPr>
        <p:grpSpPr>
          <a:xfrm>
            <a:off x="1915382" y="3753374"/>
            <a:ext cx="7943354" cy="2013978"/>
            <a:chOff x="2099143" y="4262738"/>
            <a:chExt cx="7943354" cy="2013978"/>
          </a:xfrm>
        </p:grpSpPr>
        <p:sp>
          <p:nvSpPr>
            <p:cNvPr id="7" name="TextBox 9"/>
            <p:cNvSpPr txBox="1"/>
            <p:nvPr/>
          </p:nvSpPr>
          <p:spPr>
            <a:xfrm>
              <a:off x="2099143" y="4262738"/>
              <a:ext cx="5787414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algn="l"/>
              <a:r>
                <a:rPr sz="2000" dirty="0" smtClean="0"/>
                <a:t>A</a:t>
              </a:r>
              <a:r>
                <a:rPr lang="en-US" sz="2000" dirty="0" smtClean="0"/>
                <a:t>mit Kr. </a:t>
              </a:r>
              <a:r>
                <a:rPr lang="en-US" sz="2000" dirty="0" err="1" smtClean="0"/>
                <a:t>Mahato</a:t>
              </a:r>
              <a:r>
                <a:rPr lang="en-US" sz="2000" dirty="0" smtClean="0"/>
                <a:t> – 073BCT505</a:t>
              </a:r>
              <a:endParaRPr sz="20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099143" y="4788950"/>
              <a:ext cx="7943354" cy="1487766"/>
              <a:chOff x="2099143" y="4788950"/>
              <a:chExt cx="7943354" cy="1487766"/>
            </a:xfrm>
          </p:grpSpPr>
          <p:sp>
            <p:nvSpPr>
              <p:cNvPr id="9" name="TextBox 2"/>
              <p:cNvSpPr txBox="1"/>
              <p:nvPr/>
            </p:nvSpPr>
            <p:spPr>
              <a:xfrm>
                <a:off x="2099143" y="5342948"/>
                <a:ext cx="6512122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>
                <a:lvl1pPr algn="ctr"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algn="l"/>
                <a:r>
                  <a:rPr sz="2000" dirty="0" smtClean="0"/>
                  <a:t>D</a:t>
                </a:r>
                <a:r>
                  <a:rPr lang="en-US" sz="2000" dirty="0" smtClean="0"/>
                  <a:t>inesh </a:t>
                </a:r>
                <a:r>
                  <a:rPr lang="en-US" sz="2000" dirty="0" err="1" smtClean="0"/>
                  <a:t>Devkota</a:t>
                </a:r>
                <a:r>
                  <a:rPr lang="en-US" sz="2000" dirty="0" smtClean="0"/>
                  <a:t> – 073BCT516</a:t>
                </a:r>
                <a:endParaRPr sz="2000" dirty="0"/>
              </a:p>
            </p:txBody>
          </p:sp>
          <p:sp>
            <p:nvSpPr>
              <p:cNvPr id="10" name="TextBox 7"/>
              <p:cNvSpPr txBox="1"/>
              <p:nvPr/>
            </p:nvSpPr>
            <p:spPr>
              <a:xfrm>
                <a:off x="2099143" y="4788950"/>
                <a:ext cx="7943354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>
                <a:lvl1pPr algn="ctr"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algn="l"/>
                <a:r>
                  <a:rPr lang="en-US" sz="2000" dirty="0" smtClean="0"/>
                  <a:t>Dilochan Karki – 073BCT515</a:t>
                </a:r>
                <a:endParaRPr sz="2000" dirty="0"/>
              </a:p>
            </p:txBody>
          </p:sp>
          <p:sp>
            <p:nvSpPr>
              <p:cNvPr id="11" name="TextBox 2"/>
              <p:cNvSpPr txBox="1"/>
              <p:nvPr/>
            </p:nvSpPr>
            <p:spPr>
              <a:xfrm>
                <a:off x="2099143" y="5876606"/>
                <a:ext cx="6512122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>
                <a:lvl1pPr algn="ctr"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algn="l"/>
                <a:r>
                  <a:rPr lang="en-US" sz="2000" dirty="0" err="1" smtClean="0"/>
                  <a:t>Maharshi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Bhusal</a:t>
                </a:r>
                <a:r>
                  <a:rPr lang="en-US" sz="2000" dirty="0" smtClean="0"/>
                  <a:t> – 073BCT522</a:t>
                </a:r>
                <a:endParaRPr sz="2000" dirty="0"/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459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Workflow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71" y="1291771"/>
            <a:ext cx="9027699" cy="43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61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459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Equipment and Extension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6946" r="5405" b="9236"/>
          <a:stretch/>
        </p:blipFill>
        <p:spPr>
          <a:xfrm>
            <a:off x="894249" y="1251435"/>
            <a:ext cx="4253345" cy="5029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32764" y="716199"/>
            <a:ext cx="5274106" cy="57861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/>
              <a:t>Super Spec 32, manufactured by </a:t>
            </a:r>
            <a:r>
              <a:rPr lang="en-US" sz="2200" dirty="0"/>
              <a:t>Recorders &amp; Medicare Systems </a:t>
            </a:r>
            <a:r>
              <a:rPr lang="en-US" sz="2200" dirty="0" smtClean="0"/>
              <a:t>Pvt. </a:t>
            </a:r>
            <a:r>
              <a:rPr lang="en-US" sz="2200" dirty="0"/>
              <a:t>Ltd (RMS</a:t>
            </a:r>
            <a:r>
              <a:rPr lang="en-US" sz="2200" dirty="0" smtClean="0"/>
              <a:t>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32 Channel EEG </a:t>
            </a:r>
            <a:r>
              <a:rPr lang="en-US" sz="2200" dirty="0" smtClean="0"/>
              <a:t>Machine, </a:t>
            </a:r>
            <a:r>
              <a:rPr lang="en-US" sz="2200" dirty="0"/>
              <a:t>simultaneous acquisition of raw </a:t>
            </a:r>
            <a:r>
              <a:rPr lang="en-US" sz="2200" dirty="0" smtClean="0"/>
              <a:t>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Online true AC impedance </a:t>
            </a:r>
            <a:r>
              <a:rPr lang="en-US" sz="2200" dirty="0" smtClean="0"/>
              <a:t>check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EEG synchronous Video </a:t>
            </a:r>
            <a:r>
              <a:rPr lang="en-US" sz="2200" dirty="0" smtClean="0"/>
              <a:t>Recording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Automatic paging facility for quick review and </a:t>
            </a:r>
            <a:r>
              <a:rPr lang="en-US" sz="2200" dirty="0" smtClean="0"/>
              <a:t>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/>
              <a:t>Extension of files used: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.EEG- never modified, contain </a:t>
            </a:r>
            <a:r>
              <a:rPr lang="en-US" sz="2200" dirty="0"/>
              <a:t>montage </a:t>
            </a:r>
            <a:r>
              <a:rPr lang="en-US" sz="2200" dirty="0" smtClean="0"/>
              <a:t>information and </a:t>
            </a:r>
            <a:r>
              <a:rPr lang="en-US" sz="2200" dirty="0"/>
              <a:t>some other settings </a:t>
            </a:r>
            <a:r>
              <a:rPr lang="en-US" sz="2200" dirty="0" smtClean="0"/>
              <a:t>about original </a:t>
            </a:r>
            <a:r>
              <a:rPr lang="en-US" sz="2200" dirty="0"/>
              <a:t>recording.</a:t>
            </a:r>
            <a:endParaRPr lang="en-US" sz="2200" dirty="0" smtClean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.EDF – European </a:t>
            </a:r>
            <a:r>
              <a:rPr lang="en-US" sz="2200" dirty="0"/>
              <a:t>Data Format, standard file format designed for exchange and storage of medical time series</a:t>
            </a: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0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459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Data Preparation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91" b="26528"/>
          <a:stretch/>
        </p:blipFill>
        <p:spPr>
          <a:xfrm>
            <a:off x="970058" y="1284040"/>
            <a:ext cx="2596075" cy="116652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781658" y="970004"/>
            <a:ext cx="5228089" cy="2234531"/>
            <a:chOff x="3781658" y="970004"/>
            <a:chExt cx="5228089" cy="22345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9" r="13873"/>
            <a:stretch/>
          </p:blipFill>
          <p:spPr>
            <a:xfrm>
              <a:off x="7279421" y="970004"/>
              <a:ext cx="1730326" cy="223453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781658" y="1429857"/>
              <a:ext cx="3282238" cy="46166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1" i="1" dirty="0" smtClean="0"/>
                <a:t>RMS </a:t>
              </a:r>
              <a:r>
                <a:rPr lang="en-US" sz="2400" b="1" i="1" dirty="0" err="1" smtClean="0"/>
                <a:t>SuperSpec</a:t>
              </a:r>
              <a:r>
                <a:rPr lang="en-US" sz="2400" b="1" i="1" dirty="0" smtClean="0"/>
                <a:t> Software</a:t>
              </a:r>
              <a:endParaRPr kumimoji="0" lang="en-US" sz="2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3" name="Arrow"/>
            <p:cNvSpPr/>
            <p:nvPr/>
          </p:nvSpPr>
          <p:spPr>
            <a:xfrm>
              <a:off x="4254021" y="1867304"/>
              <a:ext cx="1945092" cy="437318"/>
            </a:xfrm>
            <a:prstGeom prst="rightArrow">
              <a:avLst>
                <a:gd name="adj1" fmla="val 32000"/>
                <a:gd name="adj2" fmla="val 64000"/>
              </a:avLst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953878" y="3407086"/>
            <a:ext cx="4148268" cy="2979852"/>
            <a:chOff x="6953878" y="3407086"/>
            <a:chExt cx="4148268" cy="29798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65" b="25774"/>
            <a:stretch/>
          </p:blipFill>
          <p:spPr>
            <a:xfrm>
              <a:off x="6953878" y="5226362"/>
              <a:ext cx="3280638" cy="116057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913414" y="3660947"/>
              <a:ext cx="2188732" cy="8309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r>
                <a:rPr lang="en-US" sz="2400" b="1" i="1" dirty="0"/>
                <a:t>Open-source Python software</a:t>
              </a:r>
              <a:endParaRPr kumimoji="0" lang="en-US" sz="2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4" name="Arrow"/>
            <p:cNvSpPr/>
            <p:nvPr/>
          </p:nvSpPr>
          <p:spPr>
            <a:xfrm rot="5400000">
              <a:off x="7418551" y="3914460"/>
              <a:ext cx="1452066" cy="437318"/>
            </a:xfrm>
            <a:prstGeom prst="rightArrow">
              <a:avLst>
                <a:gd name="adj1" fmla="val 32000"/>
                <a:gd name="adj2" fmla="val 64000"/>
              </a:avLst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98708" y="4781134"/>
            <a:ext cx="4918435" cy="1200327"/>
            <a:chOff x="1598708" y="4781134"/>
            <a:chExt cx="4918435" cy="1200327"/>
          </a:xfrm>
        </p:grpSpPr>
        <p:sp>
          <p:nvSpPr>
            <p:cNvPr id="10" name="Rectangle 9"/>
            <p:cNvSpPr/>
            <p:nvPr/>
          </p:nvSpPr>
          <p:spPr>
            <a:xfrm>
              <a:off x="3566133" y="4919634"/>
              <a:ext cx="2951010" cy="46166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r>
                <a:rPr lang="en-US" sz="2400" b="1" i="1" dirty="0" err="1"/>
                <a:t>mne.io.read_raw_edf</a:t>
              </a:r>
              <a:endParaRPr kumimoji="0" lang="en-US" sz="2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98708" y="4781134"/>
              <a:ext cx="1258792" cy="12003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r>
                <a:rPr kumimoji="0" lang="en-US" sz="3600" b="1" i="1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RAW</a:t>
              </a:r>
              <a:r>
                <a:rPr kumimoji="0" lang="en-US" sz="3600" b="1" i="1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 FILE</a:t>
              </a:r>
              <a:endParaRPr kumimoji="0" lang="en-US" sz="36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5" name="Arrow"/>
            <p:cNvSpPr/>
            <p:nvPr/>
          </p:nvSpPr>
          <p:spPr>
            <a:xfrm rot="10800000">
              <a:off x="3451090" y="5478683"/>
              <a:ext cx="2748023" cy="437318"/>
            </a:xfrm>
            <a:prstGeom prst="rightArrow">
              <a:avLst>
                <a:gd name="adj1" fmla="val 32000"/>
                <a:gd name="adj2" fmla="val 64000"/>
              </a:avLst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84350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459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Data Processing</a:t>
            </a:r>
            <a:endParaRPr dirty="0"/>
          </a:p>
        </p:txBody>
      </p:sp>
      <p:pic>
        <p:nvPicPr>
          <p:cNvPr id="6" name="Picture 5" descr="https://lh6.googleusercontent.com/lQqbN3cJktAXq2Qg9e56zXaBOtwitwt8oWPOLuMOFVaL_YuAe5FXmBlQ-b8B2aaMmvDwUiKIkfHjNEO9L3E_mPzSJFVRlR6dhSyHPhXdnJ4OkRu8Utrfc1Xs-9th_kvN2Izk9Gx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1047570"/>
            <a:ext cx="11142225" cy="5606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87615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lh3.googleusercontent.com/TYBdAZca7AATAAMoxROOmQ_-_KVBqeEZFUKyGmwdVNQxIv2zpIjzlBLSPYVlrOE-EtvwhnBoKj9rvPtpv5AOPLoKUFDAgUjK8sbZQzrYEqSMgO-HbZRlYILvuztkL17mo6-8dOpW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" t="6806" r="6724" b="3935"/>
          <a:stretch/>
        </p:blipFill>
        <p:spPr bwMode="auto">
          <a:xfrm>
            <a:off x="4700587" y="357187"/>
            <a:ext cx="7300914" cy="5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5029" y="620140"/>
            <a:ext cx="3800475" cy="557075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Pre-Processing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Task: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baseline="0" dirty="0"/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Fast Fourier Transform (FFT) </a:t>
            </a:r>
            <a:r>
              <a:rPr lang="en-GB" sz="2400" dirty="0" smtClean="0"/>
              <a:t>to decompose </a:t>
            </a:r>
            <a:r>
              <a:rPr lang="en-GB" sz="2400" dirty="0"/>
              <a:t>the set of data to be transformed into a series of smaller data </a:t>
            </a:r>
            <a:r>
              <a:rPr lang="en-GB" sz="2400" dirty="0" smtClean="0"/>
              <a:t>sets, obtain data in frequency domain.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Electric signal </a:t>
            </a:r>
            <a:r>
              <a:rPr lang="en-US" sz="2400" dirty="0" smtClean="0"/>
              <a:t>slicing at 50Hz- to remove noise due to grounding and electrical interference</a:t>
            </a:r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0067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3200" dirty="0" smtClean="0"/>
              <a:t>3D Mapping</a:t>
            </a:r>
            <a:endParaRPr sz="3200" dirty="0"/>
          </a:p>
        </p:txBody>
      </p:sp>
      <p:sp>
        <p:nvSpPr>
          <p:cNvPr id="5" name="TextBox 8"/>
          <p:cNvSpPr txBox="1"/>
          <p:nvPr/>
        </p:nvSpPr>
        <p:spPr>
          <a:xfrm>
            <a:off x="810410" y="1207945"/>
            <a:ext cx="11032828" cy="60016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smtClean="0"/>
              <a:t>3D-model synthesis focused </a:t>
            </a:r>
            <a:r>
              <a:rPr lang="en-US" dirty="0"/>
              <a:t>on 16 main </a:t>
            </a:r>
            <a:r>
              <a:rPr lang="en-US" dirty="0" smtClean="0"/>
              <a:t>electrodes.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smtClean="0"/>
              <a:t>Fourier transformed </a:t>
            </a:r>
            <a:r>
              <a:rPr lang="en-US" dirty="0"/>
              <a:t>again</a:t>
            </a:r>
            <a:r>
              <a:rPr lang="en-US" dirty="0" smtClean="0"/>
              <a:t>, gave amplitude </a:t>
            </a:r>
            <a:r>
              <a:rPr lang="en-US" dirty="0"/>
              <a:t>of the signal at various voltages</a:t>
            </a:r>
            <a:r>
              <a:rPr lang="en-US" dirty="0" smtClean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smtClean="0"/>
              <a:t>calculated </a:t>
            </a:r>
            <a:r>
              <a:rPr lang="en-US" dirty="0"/>
              <a:t>the total voltage of the signal in alpha, beta and delta range for each </a:t>
            </a:r>
            <a:r>
              <a:rPr lang="en-US" dirty="0" smtClean="0"/>
              <a:t>second and normalized with known </a:t>
            </a:r>
            <a:r>
              <a:rPr lang="en-US" dirty="0"/>
              <a:t>standard </a:t>
            </a:r>
            <a:r>
              <a:rPr lang="en-US" dirty="0" smtClean="0"/>
              <a:t>voltage.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smtClean="0"/>
              <a:t>Voltages greater </a:t>
            </a:r>
            <a:r>
              <a:rPr lang="en-US" dirty="0"/>
              <a:t>than 1 were </a:t>
            </a:r>
            <a:r>
              <a:rPr lang="en-US" dirty="0" smtClean="0"/>
              <a:t>cut </a:t>
            </a:r>
            <a:r>
              <a:rPr lang="en-US" dirty="0"/>
              <a:t>off at </a:t>
            </a:r>
            <a:r>
              <a:rPr lang="en-US" dirty="0" smtClean="0"/>
              <a:t>1,</a:t>
            </a:r>
            <a:r>
              <a:rPr lang="en-US" dirty="0"/>
              <a:t> </a:t>
            </a:r>
            <a:r>
              <a:rPr lang="en-US" dirty="0" smtClean="0"/>
              <a:t>negative </a:t>
            </a:r>
            <a:r>
              <a:rPr lang="en-US" dirty="0"/>
              <a:t>values were also </a:t>
            </a:r>
            <a:r>
              <a:rPr lang="en-US" dirty="0" smtClean="0"/>
              <a:t>cutoff for clean </a:t>
            </a:r>
            <a:r>
              <a:rPr lang="en-US" dirty="0"/>
              <a:t>color </a:t>
            </a:r>
            <a:r>
              <a:rPr lang="en-US" dirty="0" smtClean="0"/>
              <a:t>data.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C</a:t>
            </a:r>
            <a:r>
              <a:rPr lang="en-US" dirty="0" smtClean="0"/>
              <a:t>olor </a:t>
            </a:r>
            <a:r>
              <a:rPr lang="en-US" dirty="0"/>
              <a:t>codes for alpha, beta, and delta </a:t>
            </a:r>
            <a:r>
              <a:rPr lang="en-US" dirty="0" smtClean="0"/>
              <a:t>:Red</a:t>
            </a:r>
            <a:r>
              <a:rPr lang="en-US" dirty="0"/>
              <a:t>, Green and Blue. </a:t>
            </a: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was </a:t>
            </a:r>
            <a:r>
              <a:rPr lang="en-US" dirty="0" smtClean="0"/>
              <a:t>kept </a:t>
            </a:r>
            <a:r>
              <a:rPr lang="en-US" dirty="0"/>
              <a:t>in </a:t>
            </a:r>
            <a:r>
              <a:rPr lang="en-US" dirty="0" smtClean="0"/>
              <a:t>3D array </a:t>
            </a:r>
            <a:r>
              <a:rPr lang="en-US" dirty="0"/>
              <a:t>to </a:t>
            </a:r>
            <a:r>
              <a:rPr lang="en-US" dirty="0" smtClean="0"/>
              <a:t>display </a:t>
            </a:r>
            <a:r>
              <a:rPr lang="en-US" dirty="0"/>
              <a:t>in the rendering engine.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189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2" t="26768" r="19053" b="21192"/>
          <a:stretch/>
        </p:blipFill>
        <p:spPr bwMode="auto">
          <a:xfrm>
            <a:off x="253219" y="211015"/>
            <a:ext cx="5795889" cy="4164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2" t="31705" r="24990" b="28921"/>
          <a:stretch/>
        </p:blipFill>
        <p:spPr bwMode="auto">
          <a:xfrm>
            <a:off x="5641143" y="2729132"/>
            <a:ext cx="6358597" cy="3770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8"/>
          <p:cNvSpPr txBox="1"/>
          <p:nvPr/>
        </p:nvSpPr>
        <p:spPr>
          <a:xfrm>
            <a:off x="974533" y="4836999"/>
            <a:ext cx="577327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GREEN = Good Channel</a:t>
            </a:r>
          </a:p>
          <a:p>
            <a:r>
              <a:rPr lang="en-US" dirty="0" smtClean="0"/>
              <a:t>RED = Bad Channel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18730" y="597983"/>
            <a:ext cx="5773270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3200" dirty="0" smtClean="0"/>
              <a:t>Spatial Representation of Electrodes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8981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3200" dirty="0" smtClean="0"/>
              <a:t>Analysis</a:t>
            </a:r>
            <a:endParaRPr dirty="0"/>
          </a:p>
        </p:txBody>
      </p:sp>
      <p:sp>
        <p:nvSpPr>
          <p:cNvPr id="7" name="TextBox 8"/>
          <p:cNvSpPr txBox="1"/>
          <p:nvPr/>
        </p:nvSpPr>
        <p:spPr>
          <a:xfrm>
            <a:off x="1068532" y="1512420"/>
            <a:ext cx="10635788" cy="4708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</a:t>
            </a:r>
            <a:r>
              <a:rPr lang="en-US" sz="2000" dirty="0" smtClean="0"/>
              <a:t>rea </a:t>
            </a:r>
            <a:r>
              <a:rPr lang="en-US" sz="2000" dirty="0"/>
              <a:t>of interest was mainly three regions in frequency </a:t>
            </a:r>
            <a:r>
              <a:rPr lang="en-US" sz="2000" dirty="0" smtClean="0"/>
              <a:t>spectrum: delta, alpha and beta waves.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F</a:t>
            </a:r>
            <a:r>
              <a:rPr lang="en-US" sz="2000" dirty="0" smtClean="0"/>
              <a:t>requency </a:t>
            </a:r>
            <a:r>
              <a:rPr lang="en-US" sz="2000" dirty="0"/>
              <a:t>scaled by the factor f/256 where </a:t>
            </a:r>
            <a:r>
              <a:rPr lang="en-US" sz="2000" dirty="0" smtClean="0"/>
              <a:t>f=number </a:t>
            </a:r>
            <a:r>
              <a:rPr lang="en-US" sz="2000" dirty="0"/>
              <a:t>of </a:t>
            </a:r>
            <a:r>
              <a:rPr lang="en-US" sz="2000" dirty="0" smtClean="0"/>
              <a:t>samples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Power </a:t>
            </a:r>
            <a:r>
              <a:rPr lang="en-US" sz="2000" dirty="0"/>
              <a:t>of each frequency range </a:t>
            </a:r>
            <a:r>
              <a:rPr lang="en-US" sz="2000" dirty="0" smtClean="0"/>
              <a:t>calculated.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Classification </a:t>
            </a:r>
            <a:r>
              <a:rPr lang="en-US" sz="2000" dirty="0"/>
              <a:t>required relative power of the characteristics </a:t>
            </a:r>
            <a:r>
              <a:rPr lang="en-US" sz="2000" dirty="0" smtClean="0"/>
              <a:t>wave, calculated </a:t>
            </a:r>
            <a:r>
              <a:rPr lang="en-US" sz="2000" dirty="0"/>
              <a:t>by </a:t>
            </a:r>
            <a:r>
              <a:rPr lang="en-US" sz="2000" dirty="0" smtClean="0"/>
              <a:t>squaring </a:t>
            </a:r>
            <a:r>
              <a:rPr lang="en-US" sz="2000" dirty="0"/>
              <a:t>the amplitude of the Fourier transform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 </a:t>
            </a:r>
            <a:r>
              <a:rPr lang="en-US" sz="2000" dirty="0" smtClean="0"/>
              <a:t>total of rhythmic characteristics declared </a:t>
            </a:r>
            <a:r>
              <a:rPr lang="en-US" sz="2000" dirty="0"/>
              <a:t>as rhythmic power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channels with the rhythmic percentage) </a:t>
            </a:r>
            <a:r>
              <a:rPr lang="en-US" sz="2000" dirty="0"/>
              <a:t>less than 10% </a:t>
            </a:r>
            <a:r>
              <a:rPr lang="en-US" sz="2000" dirty="0" smtClean="0"/>
              <a:t>labelled as </a:t>
            </a:r>
            <a:r>
              <a:rPr lang="en-US" sz="2000" dirty="0"/>
              <a:t>bad </a:t>
            </a:r>
            <a:r>
              <a:rPr lang="en-US" sz="2000" dirty="0" smtClean="0"/>
              <a:t>channels i.e. no adequate information of rhythmic content (*confirmed by biomedical engineers)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6032778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7" y="398088"/>
            <a:ext cx="887732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3200" dirty="0" smtClean="0"/>
              <a:t>Use of Classifiers(Support Vector Machines)</a:t>
            </a:r>
            <a:endParaRPr sz="3200" dirty="0"/>
          </a:p>
        </p:txBody>
      </p:sp>
      <p:sp>
        <p:nvSpPr>
          <p:cNvPr id="5" name="TextBox 8"/>
          <p:cNvSpPr txBox="1"/>
          <p:nvPr/>
        </p:nvSpPr>
        <p:spPr>
          <a:xfrm>
            <a:off x="740072" y="1618352"/>
            <a:ext cx="6743939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smtClean="0"/>
              <a:t>Rhythmic </a:t>
            </a:r>
            <a:r>
              <a:rPr lang="en-US" dirty="0"/>
              <a:t>and Artifact (noise) </a:t>
            </a:r>
            <a:r>
              <a:rPr lang="en-US" dirty="0" smtClean="0"/>
              <a:t>values used </a:t>
            </a:r>
            <a:r>
              <a:rPr lang="en-US" dirty="0"/>
              <a:t>as </a:t>
            </a:r>
            <a:r>
              <a:rPr lang="en-US" dirty="0" smtClean="0"/>
              <a:t>axes </a:t>
            </a:r>
            <a:r>
              <a:rPr lang="en-US" dirty="0"/>
              <a:t>for </a:t>
            </a:r>
            <a:r>
              <a:rPr lang="en-US" dirty="0" smtClean="0"/>
              <a:t> </a:t>
            </a:r>
            <a:r>
              <a:rPr lang="en-US" dirty="0"/>
              <a:t>SVM classifier. </a:t>
            </a: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plotted the obtained data along with label </a:t>
            </a:r>
            <a:r>
              <a:rPr lang="en-US" dirty="0" smtClean="0"/>
              <a:t>used, observed </a:t>
            </a:r>
            <a:r>
              <a:rPr lang="en-US" dirty="0"/>
              <a:t>linearly separable</a:t>
            </a:r>
            <a:r>
              <a:rPr lang="en-US" dirty="0" smtClean="0"/>
              <a:t> distribution </a:t>
            </a:r>
            <a:r>
              <a:rPr lang="en-US" dirty="0"/>
              <a:t>of the classes of </a:t>
            </a:r>
            <a:r>
              <a:rPr lang="en-US" dirty="0" smtClean="0"/>
              <a:t>data.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smtClean="0"/>
              <a:t>used </a:t>
            </a:r>
            <a:r>
              <a:rPr lang="en-US" dirty="0"/>
              <a:t>linear kernel for the SVM classifier</a:t>
            </a:r>
            <a:r>
              <a:rPr lang="en-US" dirty="0" smtClean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opted for the </a:t>
            </a:r>
            <a:r>
              <a:rPr lang="en-US"/>
              <a:t>value </a:t>
            </a:r>
            <a:r>
              <a:rPr lang="en-US" smtClean="0"/>
              <a:t>C=2</a:t>
            </a:r>
            <a:r>
              <a:rPr lang="en-US" baseline="30000" smtClean="0"/>
              <a:t>50</a:t>
            </a:r>
            <a:r>
              <a:rPr lang="en-US" smtClean="0"/>
              <a:t> </a:t>
            </a:r>
            <a:r>
              <a:rPr lang="en-US" dirty="0"/>
              <a:t>as the misclassification cost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09" y="1078296"/>
            <a:ext cx="4457750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089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355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5"/>
          <p:cNvSpPr txBox="1"/>
          <p:nvPr/>
        </p:nvSpPr>
        <p:spPr>
          <a:xfrm>
            <a:off x="843058" y="398088"/>
            <a:ext cx="79433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3200" dirty="0" smtClean="0"/>
              <a:t>Wh</a:t>
            </a:r>
            <a:r>
              <a:rPr lang="en-US" sz="3200" dirty="0" smtClean="0"/>
              <a:t>at is Brain Computer Interface(BCI)</a:t>
            </a:r>
            <a:r>
              <a:rPr sz="3200" dirty="0" smtClean="0"/>
              <a:t>?</a:t>
            </a:r>
            <a:endParaRPr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8" y="1243877"/>
            <a:ext cx="6222761" cy="350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61" y="2687782"/>
            <a:ext cx="5634705" cy="385671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269498"/>
            <a:ext cx="79433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3200" dirty="0" smtClean="0"/>
              <a:t>Prediction Results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"/>
              <p:cNvSpPr txBox="1"/>
              <p:nvPr/>
            </p:nvSpPr>
            <p:spPr>
              <a:xfrm>
                <a:off x="1355819" y="854271"/>
                <a:ext cx="7931056" cy="4401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r>
                  <a:rPr lang="en-US" dirty="0"/>
                  <a:t>Confusion matrix: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Classification </a:t>
                </a:r>
                <a:r>
                  <a:rPr lang="en-US" dirty="0"/>
                  <a:t>report:</a:t>
                </a:r>
              </a:p>
              <a:p>
                <a:r>
                  <a:rPr lang="en-US" dirty="0"/>
                  <a:t>             </a:t>
                </a:r>
                <a:r>
                  <a:rPr lang="en-US" dirty="0" smtClean="0"/>
                  <a:t>   </a:t>
                </a:r>
                <a:r>
                  <a:rPr lang="en-US" dirty="0"/>
                  <a:t>precision </a:t>
                </a:r>
                <a:r>
                  <a:rPr lang="en-US" dirty="0" smtClean="0"/>
                  <a:t> </a:t>
                </a:r>
                <a:r>
                  <a:rPr lang="en-US" dirty="0"/>
                  <a:t>recall  f1-score   support</a:t>
                </a:r>
              </a:p>
              <a:p>
                <a:r>
                  <a:rPr lang="en-US" dirty="0"/>
                  <a:t> </a:t>
                </a:r>
              </a:p>
              <a:p>
                <a:r>
                  <a:rPr lang="en-US" dirty="0"/>
                  <a:t>           0       1.00     </a:t>
                </a:r>
                <a:r>
                  <a:rPr lang="en-US" dirty="0" smtClean="0"/>
                  <a:t>   0.96        0.98        	23</a:t>
                </a:r>
                <a:endParaRPr lang="en-US" dirty="0"/>
              </a:p>
              <a:p>
                <a:r>
                  <a:rPr lang="en-US" dirty="0"/>
                  <a:t>           1       1.00      </a:t>
                </a:r>
                <a:r>
                  <a:rPr lang="en-US" dirty="0" smtClean="0"/>
                  <a:t>  1.00        1.00       	201</a:t>
                </a:r>
                <a:endParaRPr lang="en-US" dirty="0"/>
              </a:p>
              <a:p>
                <a:r>
                  <a:rPr lang="en-US" dirty="0"/>
                  <a:t> </a:t>
                </a:r>
              </a:p>
              <a:p>
                <a:r>
                  <a:rPr lang="en-US" dirty="0"/>
                  <a:t>    accuracy                           1.00       224</a:t>
                </a:r>
              </a:p>
              <a:p>
                <a:r>
                  <a:rPr lang="en-US" dirty="0"/>
                  <a:t>   macro </a:t>
                </a:r>
                <a:r>
                  <a:rPr lang="en-US" dirty="0" err="1"/>
                  <a:t>avg</a:t>
                </a:r>
                <a:r>
                  <a:rPr lang="en-US" dirty="0"/>
                  <a:t>       1.00      0.98      0.99       224</a:t>
                </a:r>
              </a:p>
              <a:p>
                <a:r>
                  <a:rPr lang="en-US" dirty="0"/>
                  <a:t>weighted </a:t>
                </a:r>
                <a:r>
                  <a:rPr lang="en-US" dirty="0" err="1"/>
                  <a:t>avg</a:t>
                </a:r>
                <a:r>
                  <a:rPr lang="en-US" dirty="0"/>
                  <a:t>       1.00      1.00      1.00       224</a:t>
                </a:r>
              </a:p>
            </p:txBody>
          </p:sp>
        </mc:Choice>
        <mc:Fallback xmlns="">
          <p:sp>
            <p:nvSpPr>
              <p:cNvPr id="7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19" y="854271"/>
                <a:ext cx="7931056" cy="4401459"/>
              </a:xfrm>
              <a:prstGeom prst="rect">
                <a:avLst/>
              </a:prstGeom>
              <a:blipFill>
                <a:blip r:embed="rId2"/>
                <a:stretch>
                  <a:fillRect l="-1768" b="-2216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8"/>
          <p:cNvSpPr txBox="1"/>
          <p:nvPr/>
        </p:nvSpPr>
        <p:spPr>
          <a:xfrm>
            <a:off x="1355819" y="5584091"/>
            <a:ext cx="1027420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precision </a:t>
            </a:r>
            <a:r>
              <a:rPr lang="en-US" dirty="0"/>
              <a:t>of </a:t>
            </a:r>
            <a:r>
              <a:rPr lang="en-US" dirty="0" smtClean="0"/>
              <a:t>1.00 </a:t>
            </a:r>
            <a:r>
              <a:rPr lang="en-US" dirty="0"/>
              <a:t>obtained for the </a:t>
            </a:r>
            <a:r>
              <a:rPr lang="en-US" dirty="0" smtClean="0"/>
              <a:t>good</a:t>
            </a:r>
            <a:r>
              <a:rPr lang="en-US" dirty="0" smtClean="0"/>
              <a:t> </a:t>
            </a:r>
            <a:r>
              <a:rPr lang="en-US" dirty="0"/>
              <a:t>class and 0.99 for the </a:t>
            </a:r>
            <a:r>
              <a:rPr lang="en-US" dirty="0" smtClean="0"/>
              <a:t>bad</a:t>
            </a:r>
            <a:r>
              <a:rPr lang="en-US" dirty="0" smtClean="0"/>
              <a:t> </a:t>
            </a:r>
            <a:r>
              <a:rPr lang="en-US" dirty="0"/>
              <a:t>class i.e. frequent occurrence of false positive</a:t>
            </a:r>
          </a:p>
        </p:txBody>
      </p:sp>
    </p:spTree>
    <p:extLst>
      <p:ext uri="{BB962C8B-B14F-4D97-AF65-F5344CB8AC3E}">
        <p14:creationId xmlns:p14="http://schemas.microsoft.com/office/powerpoint/2010/main" val="247814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3200" dirty="0" smtClean="0"/>
              <a:t>Desktop Application</a:t>
            </a:r>
            <a:endParaRPr sz="32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11" y="1109175"/>
            <a:ext cx="8233118" cy="509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958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45" y="408707"/>
            <a:ext cx="9395546" cy="60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029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1" y="330344"/>
            <a:ext cx="9649258" cy="61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30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76" y="399617"/>
            <a:ext cx="9501188" cy="60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708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8" t="26320" r="24010" b="21192"/>
          <a:stretch/>
        </p:blipFill>
        <p:spPr bwMode="auto">
          <a:xfrm>
            <a:off x="6082144" y="1"/>
            <a:ext cx="6109855" cy="3574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1" t="27421" r="20396" b="31577"/>
          <a:stretch/>
        </p:blipFill>
        <p:spPr bwMode="auto">
          <a:xfrm>
            <a:off x="6082142" y="3574474"/>
            <a:ext cx="6109857" cy="3283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8" t="23741" r="24359" b="20655"/>
          <a:stretch/>
        </p:blipFill>
        <p:spPr bwMode="auto">
          <a:xfrm>
            <a:off x="0" y="0"/>
            <a:ext cx="6082145" cy="3574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5" t="32420" r="29487" b="32817"/>
          <a:stretch/>
        </p:blipFill>
        <p:spPr bwMode="auto">
          <a:xfrm>
            <a:off x="0" y="3574474"/>
            <a:ext cx="6082143" cy="3283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4710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9"/>
          <p:cNvSpPr txBox="1"/>
          <p:nvPr/>
        </p:nvSpPr>
        <p:spPr>
          <a:xfrm>
            <a:off x="970058" y="398088"/>
            <a:ext cx="79433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3200" dirty="0"/>
              <a:t>Technologies Used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3" y="4446804"/>
            <a:ext cx="4085040" cy="2199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t="6826" r="23230" b="5362"/>
          <a:stretch/>
        </p:blipFill>
        <p:spPr>
          <a:xfrm>
            <a:off x="9310254" y="1173958"/>
            <a:ext cx="2410691" cy="22582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93" y="1291315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17191" r="28193" b="19482"/>
          <a:stretch/>
        </p:blipFill>
        <p:spPr>
          <a:xfrm>
            <a:off x="8049490" y="4109664"/>
            <a:ext cx="3851564" cy="1773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6063" r="32280" b="23453"/>
          <a:stretch/>
        </p:blipFill>
        <p:spPr>
          <a:xfrm>
            <a:off x="5479693" y="1100302"/>
            <a:ext cx="3429001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11" y="965088"/>
            <a:ext cx="2539682" cy="2539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1" y="3432249"/>
            <a:ext cx="4601613" cy="136142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7"/>
          <p:cNvSpPr txBox="1"/>
          <p:nvPr/>
        </p:nvSpPr>
        <p:spPr>
          <a:xfrm>
            <a:off x="970058" y="398088"/>
            <a:ext cx="79433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3200" dirty="0"/>
              <a:t>Future Enhancements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970058" y="1565565"/>
            <a:ext cx="6996306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dirty="0"/>
              <a:t>Include a module to read the EEG files </a:t>
            </a:r>
            <a:r>
              <a:rPr lang="en-US" dirty="0" smtClean="0"/>
              <a:t>directly, restriction due to exclusive EEG recording software.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dirty="0" smtClean="0"/>
              <a:t>Additional features such as artefact removal, seizure analysis and predictions.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dirty="0"/>
              <a:t>Make a </a:t>
            </a:r>
            <a:r>
              <a:rPr lang="en-US" dirty="0" smtClean="0"/>
              <a:t>better 3D model using </a:t>
            </a:r>
            <a:r>
              <a:rPr lang="en-US" dirty="0"/>
              <a:t>better interpolation techniques</a:t>
            </a:r>
            <a:r>
              <a:rPr lang="en-US" dirty="0" smtClean="0"/>
              <a:t>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Increase and organize the </a:t>
            </a:r>
            <a:r>
              <a:rPr lang="en-US" dirty="0"/>
              <a:t>User Interface elements.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6364" y="1831399"/>
            <a:ext cx="3606734" cy="3606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11"/>
          <p:cNvSpPr txBox="1"/>
          <p:nvPr/>
        </p:nvSpPr>
        <p:spPr>
          <a:xfrm>
            <a:off x="4251392" y="851046"/>
            <a:ext cx="794335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4800" dirty="0" smtClean="0"/>
              <a:t>THANK YOU</a:t>
            </a:r>
            <a:endParaRPr sz="4800" dirty="0"/>
          </a:p>
        </p:txBody>
      </p:sp>
      <p:pic>
        <p:nvPicPr>
          <p:cNvPr id="21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5852" y="1697159"/>
            <a:ext cx="3089933" cy="30899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2099142" y="4614668"/>
            <a:ext cx="7943354" cy="1601823"/>
            <a:chOff x="2099143" y="4323722"/>
            <a:chExt cx="7943354" cy="1601823"/>
          </a:xfrm>
        </p:grpSpPr>
        <p:sp>
          <p:nvSpPr>
            <p:cNvPr id="208" name="TextBox 9"/>
            <p:cNvSpPr txBox="1"/>
            <p:nvPr/>
          </p:nvSpPr>
          <p:spPr>
            <a:xfrm>
              <a:off x="3177114" y="4323722"/>
              <a:ext cx="5787414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rPr sz="2000" dirty="0" smtClean="0"/>
                <a:t>A</a:t>
              </a:r>
              <a:r>
                <a:rPr lang="en-US" sz="2000" dirty="0" smtClean="0"/>
                <a:t>mit </a:t>
              </a:r>
              <a:r>
                <a:rPr lang="en-US" sz="2000" dirty="0" err="1" smtClean="0"/>
                <a:t>Mahato</a:t>
              </a:r>
              <a:r>
                <a:rPr lang="en-US" sz="2000" dirty="0" smtClean="0"/>
                <a:t> – 073BCT505</a:t>
              </a:r>
              <a:endParaRPr sz="2000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099143" y="4738950"/>
              <a:ext cx="7943354" cy="1186595"/>
              <a:chOff x="2099143" y="4738950"/>
              <a:chExt cx="7943354" cy="1186595"/>
            </a:xfrm>
          </p:grpSpPr>
          <p:sp>
            <p:nvSpPr>
              <p:cNvPr id="206" name="TextBox 2"/>
              <p:cNvSpPr txBox="1"/>
              <p:nvPr/>
            </p:nvSpPr>
            <p:spPr>
              <a:xfrm>
                <a:off x="2814759" y="5132947"/>
                <a:ext cx="6512122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>
                <a:lvl1pPr algn="ctr"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r>
                  <a:rPr sz="2000" dirty="0" smtClean="0"/>
                  <a:t>D</a:t>
                </a:r>
                <a:r>
                  <a:rPr lang="en-US" sz="2000" dirty="0" smtClean="0"/>
                  <a:t>inesh </a:t>
                </a:r>
                <a:r>
                  <a:rPr lang="en-US" sz="2000" dirty="0" err="1" smtClean="0"/>
                  <a:t>Devkota</a:t>
                </a:r>
                <a:r>
                  <a:rPr lang="en-US" sz="2000" dirty="0" smtClean="0"/>
                  <a:t> – 073BCT516</a:t>
                </a:r>
                <a:endParaRPr sz="2000" dirty="0"/>
              </a:p>
            </p:txBody>
          </p:sp>
          <p:sp>
            <p:nvSpPr>
              <p:cNvPr id="207" name="TextBox 7"/>
              <p:cNvSpPr txBox="1"/>
              <p:nvPr/>
            </p:nvSpPr>
            <p:spPr>
              <a:xfrm>
                <a:off x="2099143" y="4738950"/>
                <a:ext cx="7943354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>
                <a:lvl1pPr algn="ctr"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r>
                  <a:rPr lang="en-US" sz="2000" dirty="0" smtClean="0"/>
                  <a:t>Dilochan Karki – 073BCT515</a:t>
                </a:r>
                <a:endParaRPr sz="2000" dirty="0"/>
              </a:p>
            </p:txBody>
          </p:sp>
          <p:sp>
            <p:nvSpPr>
              <p:cNvPr id="9" name="TextBox 2"/>
              <p:cNvSpPr txBox="1"/>
              <p:nvPr/>
            </p:nvSpPr>
            <p:spPr>
              <a:xfrm>
                <a:off x="2814759" y="5525435"/>
                <a:ext cx="6512122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>
                <a:lvl1pPr algn="ctr"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r>
                  <a:rPr lang="en-US" sz="2000" dirty="0" err="1" smtClean="0"/>
                  <a:t>Maharshi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Bhusal</a:t>
                </a:r>
                <a:r>
                  <a:rPr lang="en-US" sz="2000" dirty="0" smtClean="0"/>
                  <a:t> – 073BCT522</a:t>
                </a:r>
                <a:endParaRPr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618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5"/>
          <p:cNvSpPr txBox="1"/>
          <p:nvPr/>
        </p:nvSpPr>
        <p:spPr>
          <a:xfrm>
            <a:off x="970058" y="398088"/>
            <a:ext cx="794335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800" dirty="0"/>
              <a:t>What </a:t>
            </a:r>
            <a:r>
              <a:rPr sz="2800" dirty="0" smtClean="0"/>
              <a:t>is</a:t>
            </a:r>
            <a:r>
              <a:rPr lang="en-US" sz="2800" dirty="0" smtClean="0"/>
              <a:t> Electroencephalogram</a:t>
            </a:r>
            <a:r>
              <a:rPr sz="2800" dirty="0" smtClean="0"/>
              <a:t>? </a:t>
            </a:r>
            <a:endParaRPr sz="2800" dirty="0"/>
          </a:p>
        </p:txBody>
      </p:sp>
      <p:pic>
        <p:nvPicPr>
          <p:cNvPr id="3" name="6A41EB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524" y="1025235"/>
            <a:ext cx="10727749" cy="548811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5"/>
          <p:cNvSpPr txBox="1"/>
          <p:nvPr/>
        </p:nvSpPr>
        <p:spPr>
          <a:xfrm>
            <a:off x="970058" y="398088"/>
            <a:ext cx="79433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3200" dirty="0" smtClean="0"/>
              <a:t>The Objective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2" y="1779239"/>
            <a:ext cx="4904508" cy="326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r="10349"/>
          <a:stretch/>
        </p:blipFill>
        <p:spPr>
          <a:xfrm>
            <a:off x="7823122" y="1701970"/>
            <a:ext cx="3657601" cy="34242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13495"/>
          <a:stretch/>
        </p:blipFill>
        <p:spPr>
          <a:xfrm>
            <a:off x="5776092" y="2240819"/>
            <a:ext cx="1730328" cy="2346511"/>
          </a:xfrm>
          <a:prstGeom prst="rect">
            <a:avLst/>
          </a:prstGeom>
        </p:spPr>
      </p:pic>
      <p:sp>
        <p:nvSpPr>
          <p:cNvPr id="14" name="TextBox 5"/>
          <p:cNvSpPr txBox="1"/>
          <p:nvPr/>
        </p:nvSpPr>
        <p:spPr>
          <a:xfrm>
            <a:off x="1804414" y="5404265"/>
            <a:ext cx="794335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Machine Learning</a:t>
            </a:r>
            <a:endParaRPr dirty="0"/>
          </a:p>
        </p:txBody>
      </p:sp>
      <p:sp>
        <p:nvSpPr>
          <p:cNvPr id="15" name="TextBox 5"/>
          <p:cNvSpPr txBox="1"/>
          <p:nvPr/>
        </p:nvSpPr>
        <p:spPr>
          <a:xfrm>
            <a:off x="7823122" y="5383623"/>
            <a:ext cx="794335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Brain Computer Interface</a:t>
            </a:r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2800" dirty="0" smtClean="0"/>
              <a:t>Background</a:t>
            </a:r>
            <a:endParaRPr sz="2800" dirty="0"/>
          </a:p>
        </p:txBody>
      </p:sp>
      <p:sp>
        <p:nvSpPr>
          <p:cNvPr id="3" name="Rectangle 2"/>
          <p:cNvSpPr/>
          <p:nvPr/>
        </p:nvSpPr>
        <p:spPr>
          <a:xfrm>
            <a:off x="5292436" y="1103942"/>
            <a:ext cx="5814434" cy="5109089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just"/>
            <a:r>
              <a:rPr lang="en-US" dirty="0" smtClean="0"/>
              <a:t>“</a:t>
            </a:r>
            <a:r>
              <a:rPr lang="en-US" sz="2800" dirty="0" smtClean="0">
                <a:solidFill>
                  <a:srgbClr val="C00000"/>
                </a:solidFill>
              </a:rPr>
              <a:t>...</a:t>
            </a:r>
            <a:r>
              <a:rPr lang="en-GB" dirty="0" smtClean="0"/>
              <a:t> </a:t>
            </a:r>
            <a:r>
              <a:rPr lang="en-GB" sz="2000" dirty="0" smtClean="0">
                <a:solidFill>
                  <a:srgbClr val="C00000"/>
                </a:solidFill>
              </a:rPr>
              <a:t>there </a:t>
            </a:r>
            <a:r>
              <a:rPr lang="en-GB" sz="2000" dirty="0">
                <a:solidFill>
                  <a:srgbClr val="C00000"/>
                </a:solidFill>
              </a:rPr>
              <a:t>are </a:t>
            </a:r>
            <a:r>
              <a:rPr lang="en-GB" sz="2000" dirty="0" smtClean="0">
                <a:solidFill>
                  <a:srgbClr val="C00000"/>
                </a:solidFill>
              </a:rPr>
              <a:t>instances </a:t>
            </a:r>
            <a:r>
              <a:rPr lang="en-GB" sz="2000" dirty="0">
                <a:solidFill>
                  <a:srgbClr val="C00000"/>
                </a:solidFill>
              </a:rPr>
              <a:t>where the EEG </a:t>
            </a:r>
            <a:r>
              <a:rPr lang="en-GB" sz="2000" dirty="0" smtClean="0">
                <a:solidFill>
                  <a:srgbClr val="C00000"/>
                </a:solidFill>
              </a:rPr>
              <a:t>readings </a:t>
            </a:r>
            <a:r>
              <a:rPr lang="en-GB" sz="2000" dirty="0">
                <a:solidFill>
                  <a:srgbClr val="C00000"/>
                </a:solidFill>
              </a:rPr>
              <a:t>were written off as seizure readings while being pure artefact readings due to movement of the body. Even </a:t>
            </a:r>
            <a:r>
              <a:rPr lang="en-GB" sz="2000" dirty="0" smtClean="0">
                <a:solidFill>
                  <a:srgbClr val="C00000"/>
                </a:solidFill>
              </a:rPr>
              <a:t>with an existing </a:t>
            </a:r>
            <a:r>
              <a:rPr lang="en-GB" sz="2000" dirty="0">
                <a:solidFill>
                  <a:srgbClr val="C00000"/>
                </a:solidFill>
              </a:rPr>
              <a:t>system to properly study the EEG, </a:t>
            </a:r>
            <a:r>
              <a:rPr lang="en-GB" sz="2000" dirty="0" smtClean="0">
                <a:solidFill>
                  <a:srgbClr val="C00000"/>
                </a:solidFill>
              </a:rPr>
              <a:t>we </a:t>
            </a:r>
            <a:r>
              <a:rPr lang="en-GB" sz="2000" dirty="0">
                <a:solidFill>
                  <a:srgbClr val="C00000"/>
                </a:solidFill>
              </a:rPr>
              <a:t>wish to have a system that can assess the EEG and assist the technicians. T</a:t>
            </a:r>
            <a:r>
              <a:rPr lang="en-GB" sz="2000" dirty="0" smtClean="0">
                <a:solidFill>
                  <a:srgbClr val="C00000"/>
                </a:solidFill>
              </a:rPr>
              <a:t>here </a:t>
            </a:r>
            <a:r>
              <a:rPr lang="en-GB" sz="2000" dirty="0">
                <a:solidFill>
                  <a:srgbClr val="C00000"/>
                </a:solidFill>
              </a:rPr>
              <a:t>is a </a:t>
            </a:r>
            <a:r>
              <a:rPr lang="en-GB" sz="2000" dirty="0" smtClean="0">
                <a:solidFill>
                  <a:srgbClr val="C00000"/>
                </a:solidFill>
              </a:rPr>
              <a:t>need </a:t>
            </a:r>
            <a:r>
              <a:rPr lang="en-GB" sz="2000" dirty="0">
                <a:solidFill>
                  <a:srgbClr val="C00000"/>
                </a:solidFill>
              </a:rPr>
              <a:t>for a way to distinguish between what is a good reading and a bad reading for </a:t>
            </a:r>
            <a:r>
              <a:rPr lang="en-GB" sz="2000" dirty="0" smtClean="0">
                <a:solidFill>
                  <a:srgbClr val="C00000"/>
                </a:solidFill>
              </a:rPr>
              <a:t>further diagnosis without hindrance </a:t>
            </a:r>
            <a:r>
              <a:rPr lang="en-GB" sz="2800" dirty="0" smtClean="0">
                <a:solidFill>
                  <a:srgbClr val="C00000"/>
                </a:solidFill>
              </a:rPr>
              <a:t>…</a:t>
            </a:r>
            <a:r>
              <a:rPr lang="en-US" dirty="0" smtClean="0"/>
              <a:t>”</a:t>
            </a:r>
          </a:p>
          <a:p>
            <a:pPr algn="just"/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algn="r"/>
            <a:r>
              <a:rPr lang="en-US" sz="2400" b="1" i="1" dirty="0" smtClean="0"/>
              <a:t>Dr. </a:t>
            </a:r>
            <a:r>
              <a:rPr lang="en-US" sz="2400" b="1" i="1" dirty="0" err="1" smtClean="0"/>
              <a:t>Basanta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Panta</a:t>
            </a:r>
            <a:endParaRPr lang="en-US" sz="2400" b="1" i="1" dirty="0" smtClean="0"/>
          </a:p>
          <a:p>
            <a:pPr algn="r"/>
            <a:r>
              <a:rPr kumimoji="0" lang="en-US" sz="24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Chairman,Neurosurgeon</a:t>
            </a:r>
            <a:endParaRPr lang="en-US" sz="2400" b="1" i="1" dirty="0" smtClean="0"/>
          </a:p>
          <a:p>
            <a:pPr algn="r"/>
            <a:r>
              <a:rPr lang="en-US" sz="2400" b="1" i="1" dirty="0" smtClean="0"/>
              <a:t>	Annapurna </a:t>
            </a:r>
            <a:r>
              <a:rPr lang="en-US" sz="2400" b="1" i="1" dirty="0"/>
              <a:t>Neurological </a:t>
            </a:r>
            <a:r>
              <a:rPr lang="en-US" sz="2400" b="1" i="1" dirty="0" smtClean="0"/>
              <a:t>Institute </a:t>
            </a:r>
            <a:r>
              <a:rPr lang="en-US" sz="2400" b="1" i="1" dirty="0"/>
              <a:t>and Allied Sciences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​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6351" r="6535" b="5085"/>
          <a:stretch/>
        </p:blipFill>
        <p:spPr>
          <a:xfrm>
            <a:off x="1223889" y="1659988"/>
            <a:ext cx="2968284" cy="29682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2800" dirty="0" smtClean="0"/>
              <a:t>Electrode Channels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" t="2735" r="9190" b="3017"/>
          <a:stretch/>
        </p:blipFill>
        <p:spPr>
          <a:xfrm>
            <a:off x="2881745" y="812097"/>
            <a:ext cx="6525492" cy="58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5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8"/>
          <p:cNvSpPr txBox="1"/>
          <p:nvPr/>
        </p:nvSpPr>
        <p:spPr>
          <a:xfrm>
            <a:off x="970058" y="398088"/>
            <a:ext cx="794335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2800" dirty="0" smtClean="0"/>
              <a:t>Rhythm Characteristics and Artefacts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40"/>
          <a:stretch/>
        </p:blipFill>
        <p:spPr>
          <a:xfrm>
            <a:off x="873076" y="1191491"/>
            <a:ext cx="10472478" cy="49264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3788" y="2293033"/>
            <a:ext cx="10375496" cy="128016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3788" y="3654721"/>
            <a:ext cx="10220139" cy="100584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9913" y="4674735"/>
            <a:ext cx="10234206" cy="91440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85901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46010" y="1451717"/>
            <a:ext cx="10655967" cy="3438938"/>
            <a:chOff x="921319" y="1327026"/>
            <a:chExt cx="10655967" cy="34389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62"/>
            <a:stretch/>
          </p:blipFill>
          <p:spPr>
            <a:xfrm>
              <a:off x="921319" y="1327026"/>
              <a:ext cx="10655967" cy="29401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543"/>
            <a:stretch/>
          </p:blipFill>
          <p:spPr>
            <a:xfrm>
              <a:off x="921319" y="4267200"/>
              <a:ext cx="10655967" cy="498764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590843" y="1899138"/>
            <a:ext cx="11111134" cy="506437"/>
          </a:xfrm>
          <a:prstGeom prst="rec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>
            <a:glow rad="127000">
              <a:schemeClr val="accent1">
                <a:alpha val="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0843" y="2415367"/>
            <a:ext cx="11111134" cy="506437"/>
          </a:xfrm>
          <a:prstGeom prst="rec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>
            <a:glow rad="127000">
              <a:schemeClr val="accent1">
                <a:alpha val="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843" y="2920588"/>
            <a:ext cx="11111134" cy="914400"/>
          </a:xfrm>
          <a:prstGeom prst="rec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>
            <a:glow rad="127000">
              <a:schemeClr val="accent1">
                <a:alpha val="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0843" y="3860221"/>
            <a:ext cx="11111134" cy="506437"/>
          </a:xfrm>
          <a:prstGeom prst="rec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>
            <a:glow rad="127000">
              <a:schemeClr val="accent1">
                <a:alpha val="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843" y="4384218"/>
            <a:ext cx="11111134" cy="506437"/>
          </a:xfrm>
          <a:prstGeom prst="rec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>
            <a:glow rad="127000">
              <a:schemeClr val="accent1">
                <a:alpha val="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46421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839538" y="975073"/>
            <a:ext cx="1267333" cy="798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13414" y="975074"/>
            <a:ext cx="926124" cy="7983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16982" y="975072"/>
            <a:ext cx="1196432" cy="798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4655" y="988927"/>
            <a:ext cx="1302327" cy="798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13099" y="975072"/>
            <a:ext cx="1109310" cy="798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36473" y="988927"/>
            <a:ext cx="964878" cy="798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91712" y="988926"/>
            <a:ext cx="1844761" cy="798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0057" y="988927"/>
            <a:ext cx="1509907" cy="798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4" name="TextBox 8"/>
          <p:cNvSpPr txBox="1"/>
          <p:nvPr/>
        </p:nvSpPr>
        <p:spPr>
          <a:xfrm>
            <a:off x="970058" y="398088"/>
            <a:ext cx="7943356" cy="459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Field Study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261465"/>
              </p:ext>
            </p:extLst>
          </p:nvPr>
        </p:nvGraphicFramePr>
        <p:xfrm>
          <a:off x="970057" y="975073"/>
          <a:ext cx="10136814" cy="57567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30821">
                  <a:extLst>
                    <a:ext uri="{9D8B030D-6E8A-4147-A177-3AD203B41FA5}">
                      <a16:colId xmlns:a16="http://schemas.microsoft.com/office/drawing/2014/main" val="3929510008"/>
                    </a:ext>
                  </a:extLst>
                </a:gridCol>
                <a:gridCol w="1845226">
                  <a:extLst>
                    <a:ext uri="{9D8B030D-6E8A-4147-A177-3AD203B41FA5}">
                      <a16:colId xmlns:a16="http://schemas.microsoft.com/office/drawing/2014/main" val="1839876569"/>
                    </a:ext>
                  </a:extLst>
                </a:gridCol>
                <a:gridCol w="962726">
                  <a:extLst>
                    <a:ext uri="{9D8B030D-6E8A-4147-A177-3AD203B41FA5}">
                      <a16:colId xmlns:a16="http://schemas.microsoft.com/office/drawing/2014/main" val="3620882180"/>
                    </a:ext>
                  </a:extLst>
                </a:gridCol>
                <a:gridCol w="1093909">
                  <a:extLst>
                    <a:ext uri="{9D8B030D-6E8A-4147-A177-3AD203B41FA5}">
                      <a16:colId xmlns:a16="http://schemas.microsoft.com/office/drawing/2014/main" val="836788194"/>
                    </a:ext>
                  </a:extLst>
                </a:gridCol>
                <a:gridCol w="1323749">
                  <a:extLst>
                    <a:ext uri="{9D8B030D-6E8A-4147-A177-3AD203B41FA5}">
                      <a16:colId xmlns:a16="http://schemas.microsoft.com/office/drawing/2014/main" val="3394620109"/>
                    </a:ext>
                  </a:extLst>
                </a:gridCol>
                <a:gridCol w="1218587">
                  <a:extLst>
                    <a:ext uri="{9D8B030D-6E8A-4147-A177-3AD203B41FA5}">
                      <a16:colId xmlns:a16="http://schemas.microsoft.com/office/drawing/2014/main" val="477012657"/>
                    </a:ext>
                  </a:extLst>
                </a:gridCol>
                <a:gridCol w="883582">
                  <a:extLst>
                    <a:ext uri="{9D8B030D-6E8A-4147-A177-3AD203B41FA5}">
                      <a16:colId xmlns:a16="http://schemas.microsoft.com/office/drawing/2014/main" val="1424189721"/>
                    </a:ext>
                  </a:extLst>
                </a:gridCol>
                <a:gridCol w="1278214">
                  <a:extLst>
                    <a:ext uri="{9D8B030D-6E8A-4147-A177-3AD203B41FA5}">
                      <a16:colId xmlns:a16="http://schemas.microsoft.com/office/drawing/2014/main" val="1513891539"/>
                    </a:ext>
                  </a:extLst>
                </a:gridCol>
              </a:tblGrid>
              <a:tr h="7992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Hospital Name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EEG Machine and Software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EEG Channel Format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Average EEG Time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Technician Qualification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Data Format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Data Size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Remarks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extLst>
                  <a:ext uri="{0D108BD9-81ED-4DB2-BD59-A6C34878D82A}">
                    <a16:rowId xmlns:a16="http://schemas.microsoft.com/office/drawing/2014/main" val="1616254049"/>
                  </a:ext>
                </a:extLst>
              </a:tr>
              <a:tr h="9942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Norvic International Hospital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j-lt"/>
                        </a:rPr>
                        <a:t>Neurobench</a:t>
                      </a:r>
                      <a:r>
                        <a:rPr lang="en-US" sz="1600" dirty="0">
                          <a:effectLst/>
                          <a:latin typeface="+mj-lt"/>
                        </a:rPr>
                        <a:t> version 4-32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19, 24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30 minutes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j-lt"/>
                          <a:ea typeface="+mn-ea"/>
                          <a:cs typeface="+mn-cs"/>
                        </a:rPr>
                        <a:t>Health</a:t>
                      </a:r>
                      <a:r>
                        <a:rPr lang="en-US" sz="1600" baseline="0" dirty="0" smtClean="0">
                          <a:effectLst/>
                          <a:latin typeface="+mj-lt"/>
                          <a:ea typeface="+mn-ea"/>
                          <a:cs typeface="+mn-cs"/>
                        </a:rPr>
                        <a:t> Assistant 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+mj-lt"/>
                          <a:ea typeface="+mn-ea"/>
                          <a:cs typeface="+mn-cs"/>
                        </a:rPr>
                        <a:t>Registered Nurse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Excel sheets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3-5 MB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Noise due to grounding and human errors.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extLst>
                  <a:ext uri="{0D108BD9-81ED-4DB2-BD59-A6C34878D82A}">
                    <a16:rowId xmlns:a16="http://schemas.microsoft.com/office/drawing/2014/main" val="686676001"/>
                  </a:ext>
                </a:extLst>
              </a:tr>
              <a:tr h="9709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Kathmandu Neuro Center and Polyclinic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j-lt"/>
                        </a:rPr>
                        <a:t>Neurocompact</a:t>
                      </a:r>
                      <a:r>
                        <a:rPr lang="en-US" sz="1600" dirty="0">
                          <a:effectLst/>
                          <a:latin typeface="+mj-lt"/>
                        </a:rPr>
                        <a:t> EEG Offline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32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10 mins (adult)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30 mins (child)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j-lt"/>
                        </a:rPr>
                        <a:t>Registered </a:t>
                      </a:r>
                      <a:r>
                        <a:rPr lang="en-US" sz="1600" dirty="0">
                          <a:effectLst/>
                          <a:latin typeface="+mj-lt"/>
                        </a:rPr>
                        <a:t>Nurse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Printed EEG file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1-2 MB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Noise due to electrode misplacement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extLst>
                  <a:ext uri="{0D108BD9-81ED-4DB2-BD59-A6C34878D82A}">
                    <a16:rowId xmlns:a16="http://schemas.microsoft.com/office/drawing/2014/main" val="3341716790"/>
                  </a:ext>
                </a:extLst>
              </a:tr>
              <a:tr h="170740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Upendra Devkota Memorial National Institute Of Neurological and Allied Science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Natus Neuroworks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32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12hrs, 2hrs, 1hr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Health Assistant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Printed file and soft copy of recorded EEG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50MB - 1 GB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Noise due to grounding errors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extLst>
                  <a:ext uri="{0D108BD9-81ED-4DB2-BD59-A6C34878D82A}">
                    <a16:rowId xmlns:a16="http://schemas.microsoft.com/office/drawing/2014/main" val="1212270126"/>
                  </a:ext>
                </a:extLst>
              </a:tr>
              <a:tr h="9709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Annapurna Neurological Institute and Allied Sciences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RMS, Natus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16, 32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40mins, 1hr, 24hrs, 48hrs</a:t>
                      </a:r>
                      <a:endParaRPr lang="en-US" sz="160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Health Assistant, Bio-medical Engineers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Printed file as well as soft copy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30MB – 2GB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Noise due to grounding and technical errors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57363" marR="57363" marT="0" marB="0"/>
                </a:tc>
                <a:extLst>
                  <a:ext uri="{0D108BD9-81ED-4DB2-BD59-A6C34878D82A}">
                    <a16:rowId xmlns:a16="http://schemas.microsoft.com/office/drawing/2014/main" val="121019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6708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2" grpId="0" animBg="1"/>
      <p:bldP spid="11" grpId="0" animBg="1"/>
      <p:bldP spid="10" grpId="0" animBg="1"/>
      <p:bldP spid="9" grpId="0" animBg="1"/>
      <p:bldP spid="15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831</Words>
  <Application>Microsoft Office PowerPoint</Application>
  <PresentationFormat>Widescreen</PresentationFormat>
  <Paragraphs>152</Paragraphs>
  <Slides>28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Century Gothic</vt:lpstr>
      <vt:lpstr>Helvetica</vt:lpstr>
      <vt:lpstr>Mangal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dilochan</dc:creator>
  <cp:lastModifiedBy>dilochan karki</cp:lastModifiedBy>
  <cp:revision>43</cp:revision>
  <dcterms:modified xsi:type="dcterms:W3CDTF">2019-08-08T22:43:00Z</dcterms:modified>
</cp:coreProperties>
</file>